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1" r:id="rId2"/>
    <p:sldId id="279" r:id="rId3"/>
    <p:sldId id="257" r:id="rId4"/>
    <p:sldId id="271" r:id="rId5"/>
    <p:sldId id="269" r:id="rId6"/>
    <p:sldId id="282" r:id="rId7"/>
    <p:sldId id="272" r:id="rId8"/>
    <p:sldId id="270" r:id="rId9"/>
    <p:sldId id="267" r:id="rId10"/>
    <p:sldId id="268" r:id="rId11"/>
    <p:sldId id="273" r:id="rId12"/>
    <p:sldId id="274" r:id="rId13"/>
    <p:sldId id="265" r:id="rId14"/>
    <p:sldId id="275" r:id="rId15"/>
    <p:sldId id="276" r:id="rId16"/>
    <p:sldId id="264" r:id="rId17"/>
    <p:sldId id="263" r:id="rId18"/>
    <p:sldId id="277" r:id="rId19"/>
    <p:sldId id="278" r:id="rId20"/>
    <p:sldId id="283" r:id="rId21"/>
    <p:sldId id="284" r:id="rId22"/>
    <p:sldId id="285" r:id="rId23"/>
    <p:sldId id="26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81" d="100"/>
          <a:sy n="81" d="100"/>
        </p:scale>
        <p:origin x="-300" y="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jpeg>
</file>

<file path=ppt/media/image10.png>
</file>

<file path=ppt/media/image11.pn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png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20210" y="2147654"/>
            <a:ext cx="10811127" cy="3475905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algn="ctr"/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 A ORDEM UNIDA </a:t>
            </a:r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CFS/CEFS 2022</a:t>
            </a:r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b="1" dirty="0" smtClean="0">
                <a:latin typeface="Arial" panose="020B0604020202020204" pitchFamily="34" charset="0"/>
                <a:cs typeface="Arial" panose="020B0604020202020204" pitchFamily="34" charset="0"/>
              </a:rPr>
              <a:t>INSTRUÇÃO INDIVIDUAL SEM ARMA EM DESLOCAMENTO</a:t>
            </a:r>
            <a:r>
              <a:rPr lang="pt-BR" sz="3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BR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40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734567" y="6115298"/>
            <a:ext cx="3107140" cy="382138"/>
          </a:xfrm>
        </p:spPr>
        <p:txBody>
          <a:bodyPr>
            <a:normAutofit lnSpcReduction="10000"/>
          </a:bodyPr>
          <a:lstStyle/>
          <a:p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b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º </a:t>
            </a:r>
            <a:r>
              <a:rPr lang="pt-B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SGT </a:t>
            </a:r>
            <a:r>
              <a:rPr lang="pt-BR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DJANGO</a:t>
            </a:r>
            <a:endParaRPr lang="pt-BR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13" y="219637"/>
            <a:ext cx="902564" cy="104278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4562" y="219637"/>
            <a:ext cx="1053549" cy="1185744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2889385" y="219637"/>
            <a:ext cx="62603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POLÍCIA MILITAR DO ESTADO DO </a:t>
            </a:r>
            <a:r>
              <a:rPr lang="pt-BR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AMAPÁ</a:t>
            </a:r>
            <a:endParaRPr lang="pt-B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CENTRO DE FORMAÇÃO E APERFEIÇOAMENTO </a:t>
            </a:r>
          </a:p>
        </p:txBody>
      </p:sp>
    </p:spTree>
    <p:extLst>
      <p:ext uri="{BB962C8B-B14F-4D97-AF65-F5344CB8AC3E}">
        <p14:creationId xmlns:p14="http://schemas.microsoft.com/office/powerpoint/2010/main" val="274044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-1" y="278288"/>
            <a:ext cx="11545669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ordinário</a:t>
            </a:r>
            <a:r>
              <a:rPr lang="pt-BR" sz="3200" b="1" u="sng" dirty="0" smtClean="0">
                <a:latin typeface="Arial" panose="020B0604020202020204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b="1" u="sng" dirty="0">
              <a:latin typeface="Arial" panose="020B0604020202020204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 smtClean="0">
                <a:latin typeface="Arial" pitchFamily="34" charset="0"/>
                <a:cs typeface="Arial" pitchFamily="34" charset="0"/>
              </a:rPr>
              <a:t>2-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Alto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algn="just"/>
            <a:endParaRPr lang="pt-BR" sz="3200" dirty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O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comando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“ALTO!”,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deve ser dado quando o homem assentar 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pé esquerdo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no solo: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Ele dará,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mais dois passos, um com o pé direito e outro com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o pé esquerdo;</a:t>
            </a:r>
            <a:endParaRPr lang="pt-BR" sz="3200" dirty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Cessando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o movimento dos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braços;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Com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uma batida conforme prescrito para a tomada da posição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de “Sentido”.</a:t>
            </a:r>
            <a:endParaRPr lang="pt-BR" sz="32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42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-2" y="-4"/>
            <a:ext cx="11545669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ordinário</a:t>
            </a:r>
            <a:r>
              <a:rPr lang="pt-BR" sz="3200" b="1" u="sng" dirty="0" smtClean="0">
                <a:latin typeface="Arial" panose="020B0604020202020204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b="1" u="sng" dirty="0" smtClean="0">
              <a:latin typeface="Arial" panose="020B0604020202020204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>
                <a:latin typeface="Arial" pitchFamily="34" charset="0"/>
                <a:cs typeface="Arial" pitchFamily="34" charset="0"/>
              </a:rPr>
              <a:t>3</a:t>
            </a:r>
            <a:r>
              <a:rPr lang="pt-BR" sz="3200" b="1" i="1" u="sng" dirty="0" smtClean="0">
                <a:latin typeface="Arial" pitchFamily="34" charset="0"/>
                <a:cs typeface="Arial" pitchFamily="34" charset="0"/>
              </a:rPr>
              <a:t>-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Marcar Passo </a:t>
            </a:r>
            <a:endParaRPr lang="pt-BR" sz="3200" i="1" u="sng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O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comando de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“MARCAR PASSO!”,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deverá ser dado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nas mesmas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condições que o comando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“ALTO!”. </a:t>
            </a:r>
            <a:endParaRPr lang="pt-BR" sz="3200" dirty="0" smtClean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Executará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alto.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E,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em seguida, continuará marchando no mesmo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lugar.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Os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braços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não deverão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oscilar.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As mãos ficam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espalmadas.</a:t>
            </a: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3200" dirty="0" smtClean="0">
                <a:latin typeface="Arial" pitchFamily="34" charset="0"/>
                <a:cs typeface="Arial" pitchFamily="34" charset="0"/>
              </a:rPr>
              <a:t>Finalidades: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Retificar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o alinhamento e a cobertura de uma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fração.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Antes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de se lhe dar o comando de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“ALTO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!”.</a:t>
            </a:r>
          </a:p>
          <a:p>
            <a:pPr algn="just"/>
            <a:endParaRPr lang="pt-BR" sz="32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40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-2" y="-4"/>
            <a:ext cx="1154566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ordinário</a:t>
            </a:r>
            <a:r>
              <a:rPr lang="pt-BR" sz="3200" b="1" u="sng" dirty="0" smtClean="0">
                <a:latin typeface="Arial" panose="020B0604020202020204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b="1" u="sng" dirty="0" smtClean="0">
              <a:latin typeface="Arial" panose="020B0604020202020204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>
                <a:latin typeface="Arial" pitchFamily="34" charset="0"/>
                <a:cs typeface="Arial" pitchFamily="34" charset="0"/>
              </a:rPr>
              <a:t>4</a:t>
            </a:r>
            <a:r>
              <a:rPr lang="pt-BR" sz="3200" b="1" i="1" u="sng" dirty="0" smtClean="0">
                <a:latin typeface="Arial" pitchFamily="34" charset="0"/>
                <a:cs typeface="Arial" pitchFamily="34" charset="0"/>
              </a:rPr>
              <a:t>-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Em 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frente</a:t>
            </a:r>
          </a:p>
          <a:p>
            <a:pPr algn="just"/>
            <a:endParaRPr lang="pt-BR" sz="3200" i="1" u="sng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O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comando de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“EM FRENTE!”,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deverá ser dado quando 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pé esquerdo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assentar no solo;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homem dará, ainda, um passo com o pé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direito, rompendo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, em seguida, com o pé esquerdo, a marcha no pé ordinário.</a:t>
            </a:r>
          </a:p>
        </p:txBody>
      </p:sp>
    </p:spTree>
    <p:extLst>
      <p:ext uri="{BB962C8B-B14F-4D97-AF65-F5344CB8AC3E}">
        <p14:creationId xmlns:p14="http://schemas.microsoft.com/office/powerpoint/2010/main" val="46840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-1" y="7420"/>
            <a:ext cx="1154566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sem cadência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b="1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>
                <a:latin typeface="Arial" pitchFamily="34" charset="0"/>
                <a:cs typeface="Arial" pitchFamily="34" charset="0"/>
              </a:rPr>
              <a:t>1-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Rompimento de 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Marcha</a:t>
            </a:r>
          </a:p>
          <a:p>
            <a:pPr algn="just"/>
            <a:endParaRPr lang="pt-BR" sz="3200" i="1" u="sng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Ao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comando de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“SEM CADÊNCIA, MARCHE!”,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o homem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romperá a marcha em passo sem cadência, devendo conservar-se em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silencio durante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o deslocamento.</a:t>
            </a:r>
          </a:p>
        </p:txBody>
      </p:sp>
    </p:spTree>
    <p:extLst>
      <p:ext uri="{BB962C8B-B14F-4D97-AF65-F5344CB8AC3E}">
        <p14:creationId xmlns:p14="http://schemas.microsoft.com/office/powerpoint/2010/main" val="16853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24261"/>
            <a:ext cx="11545669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sem cadência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>
                <a:latin typeface="Arial" pitchFamily="34" charset="0"/>
                <a:cs typeface="Arial" pitchFamily="34" charset="0"/>
              </a:rPr>
              <a:t>2-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Passagem do “PASSO ORDINÁRIO!”, para o “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PASSO SEM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CADÊNCIA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!”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Ao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comando de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“SEM CADÊNCIA, MARCHE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!”.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A voz de execução deverá ser dada quando o pé esquerdo tocar 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solo.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A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batida seguinte do calcanhar esquerdo no solo seja mais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acentuada.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Quando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então, o homem iniciará o passo sem cadência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algn="just"/>
            <a:endParaRPr lang="pt-BR" sz="32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56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24261"/>
            <a:ext cx="1154566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sem cadência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>
                <a:latin typeface="Arial" pitchFamily="34" charset="0"/>
                <a:cs typeface="Arial" pitchFamily="34" charset="0"/>
              </a:rPr>
              <a:t>2-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Passagem do “PASSO SEM CADÊNCIA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!”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 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 para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o 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“PASSO ORDINÁRIO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!”,</a:t>
            </a:r>
          </a:p>
          <a:p>
            <a:pPr algn="just"/>
            <a:endParaRPr lang="pt-BR" sz="3200" i="1" u="sng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3200" dirty="0" smtClean="0">
                <a:latin typeface="Arial" pitchFamily="34" charset="0"/>
                <a:cs typeface="Arial" pitchFamily="34" charset="0"/>
              </a:rPr>
              <a:t>Para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voltar ao passo ordinário bastará comandar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“ORDINÁRIO, MARCHE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!”.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homem-base iniciará a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marcha.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Os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demais homens irão acertando 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passo.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Após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um pequeno intervalo de tempo, será dada a voz de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“MARCHE!”,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quando o pé esquerdo tocar o solo.</a:t>
            </a:r>
            <a:endParaRPr lang="pt-BR" sz="3200" b="1" dirty="0">
              <a:latin typeface="Arial" pitchFamily="34" charset="0"/>
              <a:cs typeface="Arial" pitchFamily="34" charset="0"/>
            </a:endParaRP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05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-1" y="15858"/>
            <a:ext cx="8328992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/>
              <a:t>Marcha em “Passo Acelerado</a:t>
            </a:r>
            <a:r>
              <a:rPr lang="pt-BR" sz="3200" b="1" u="sng" dirty="0" smtClean="0"/>
              <a:t>”</a:t>
            </a:r>
          </a:p>
          <a:p>
            <a:pPr algn="just"/>
            <a:endParaRPr lang="pt-BR" sz="3200" b="1" dirty="0"/>
          </a:p>
          <a:p>
            <a:pPr algn="just"/>
            <a:r>
              <a:rPr lang="pt-BR" sz="3200" b="1" dirty="0"/>
              <a:t>1- </a:t>
            </a:r>
            <a:r>
              <a:rPr lang="pt-BR" sz="3200" dirty="0"/>
              <a:t>No rompimento da marcha, partindo da posição de </a:t>
            </a:r>
            <a:r>
              <a:rPr lang="pt-BR" sz="3200" dirty="0">
                <a:solidFill>
                  <a:srgbClr val="FFFF00"/>
                </a:solidFill>
              </a:rPr>
              <a:t>“SENTIDO!” </a:t>
            </a:r>
            <a:r>
              <a:rPr lang="pt-BR" sz="3200" dirty="0"/>
              <a:t>– </a:t>
            </a:r>
            <a:r>
              <a:rPr lang="pt-BR" sz="3200" dirty="0" smtClean="0"/>
              <a:t>ao comando </a:t>
            </a:r>
            <a:r>
              <a:rPr lang="pt-BR" sz="3200" dirty="0"/>
              <a:t>de </a:t>
            </a:r>
            <a:r>
              <a:rPr lang="pt-BR" sz="3200" dirty="0">
                <a:solidFill>
                  <a:srgbClr val="FFFF00"/>
                </a:solidFill>
              </a:rPr>
              <a:t>“ACELERADO!”, </a:t>
            </a:r>
            <a:r>
              <a:rPr lang="pt-BR" sz="3200" dirty="0"/>
              <a:t>o homem levantará os antebraços, encostando </a:t>
            </a:r>
            <a:r>
              <a:rPr lang="pt-BR" sz="3200" dirty="0" smtClean="0"/>
              <a:t>os cotovelos </a:t>
            </a:r>
            <a:r>
              <a:rPr lang="pt-BR" sz="3200" dirty="0"/>
              <a:t>com energia ao corpo e formando com os braços ângulos </a:t>
            </a:r>
            <a:r>
              <a:rPr lang="pt-BR" sz="3200" dirty="0" smtClean="0"/>
              <a:t>aproximadamente retos</a:t>
            </a:r>
            <a:r>
              <a:rPr lang="pt-BR" sz="3200" dirty="0"/>
              <a:t>; as mãos fechadas, sem esforço e naturalmente voltadas para dentro, com </a:t>
            </a:r>
            <a:r>
              <a:rPr lang="pt-BR" sz="3200" dirty="0" smtClean="0"/>
              <a:t>o polegar </a:t>
            </a:r>
            <a:r>
              <a:rPr lang="pt-BR" sz="3200" dirty="0"/>
              <a:t>para cima apoiada sobre o indicador </a:t>
            </a:r>
            <a:r>
              <a:rPr lang="pt-BR" sz="3200" dirty="0" smtClean="0"/>
              <a:t>À </a:t>
            </a:r>
            <a:r>
              <a:rPr lang="pt-BR" sz="3200" dirty="0"/>
              <a:t>voz de </a:t>
            </a:r>
            <a:r>
              <a:rPr lang="pt-BR" sz="3200" dirty="0">
                <a:solidFill>
                  <a:srgbClr val="FFFF00"/>
                </a:solidFill>
              </a:rPr>
              <a:t>“MARCHE</a:t>
            </a:r>
            <a:r>
              <a:rPr lang="pt-BR" sz="3200" dirty="0" smtClean="0">
                <a:solidFill>
                  <a:srgbClr val="FFFF00"/>
                </a:solidFill>
              </a:rPr>
              <a:t>!”, </a:t>
            </a:r>
            <a:r>
              <a:rPr lang="pt-BR" sz="3200" dirty="0" smtClean="0"/>
              <a:t>levará </a:t>
            </a:r>
            <a:r>
              <a:rPr lang="pt-BR" sz="3200" dirty="0"/>
              <a:t>o pé </a:t>
            </a:r>
            <a:r>
              <a:rPr lang="pt-BR" sz="3200" dirty="0" smtClean="0"/>
              <a:t>esquerdo e rompendo começa a correr.</a:t>
            </a:r>
            <a:endParaRPr lang="pt-BR" sz="32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5339" y="15858"/>
            <a:ext cx="2620331" cy="6881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791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-1" y="35736"/>
            <a:ext cx="1154567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Acelerado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b="1" u="sng" dirty="0" smtClean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>
                <a:latin typeface="Arial" pitchFamily="34" charset="0"/>
                <a:cs typeface="Arial" pitchFamily="34" charset="0"/>
              </a:rPr>
              <a:t>2-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Passagem do “PASSO ORDINARIO” para o “PASSO ACELERADO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”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Estando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a tropa marchando no passo ordinário, ao comando de “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ACELERADO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!”. 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L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evantará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os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antebraços.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Quando o próximo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pé esquerdo tocar ao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solo.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A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voz de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“MARCHE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!”,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no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pé esquerdo ao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solo.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homem dará mais três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passos.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Iniciando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, então, o acelerado com o pé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esquerdo.</a:t>
            </a:r>
          </a:p>
        </p:txBody>
      </p:sp>
    </p:spTree>
    <p:extLst>
      <p:ext uri="{BB962C8B-B14F-4D97-AF65-F5344CB8AC3E}">
        <p14:creationId xmlns:p14="http://schemas.microsoft.com/office/powerpoint/2010/main" val="2500652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-1" y="35736"/>
            <a:ext cx="1154567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Acelerado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b="1" u="sng" dirty="0" smtClean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>
                <a:latin typeface="Arial" pitchFamily="34" charset="0"/>
                <a:cs typeface="Arial" pitchFamily="34" charset="0"/>
              </a:rPr>
              <a:t>3</a:t>
            </a:r>
            <a:r>
              <a:rPr lang="pt-BR" sz="3200" b="1" i="1" u="sng" dirty="0" smtClean="0">
                <a:latin typeface="Arial" pitchFamily="34" charset="0"/>
                <a:cs typeface="Arial" pitchFamily="34" charset="0"/>
              </a:rPr>
              <a:t>- </a:t>
            </a:r>
            <a:r>
              <a:rPr lang="pt-BR" sz="3200" i="1" u="sng" dirty="0">
                <a:latin typeface="Arial" pitchFamily="34" charset="0"/>
                <a:cs typeface="Arial" pitchFamily="34" charset="0"/>
              </a:rPr>
              <a:t>Passagem do “PASSO ACELERADO” para o “PASSO ORDINARIO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Estando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em acelerado, a voz de execução deverá ser dada quando o pé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esquerdo assentar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no solo;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O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homem dará mais três passos em acelerado iniciando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,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E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ntão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,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o passo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ordinário com a perna esquerda.</a:t>
            </a:r>
            <a:endParaRPr lang="pt-BR" sz="3200" b="1" u="sng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48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-1" y="35736"/>
            <a:ext cx="1154567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Acelerado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b="1" u="sng" dirty="0" smtClean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>
                <a:latin typeface="Arial" pitchFamily="34" charset="0"/>
                <a:cs typeface="Arial" pitchFamily="34" charset="0"/>
              </a:rPr>
              <a:t>4- 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Alto</a:t>
            </a: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O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comando deverá ser dado quando o homem assentar o pé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esquerdo no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solo;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E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le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dará mais 4 passos em acelerado e fará alto unindo o pé direito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ao esquerdo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e,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A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baixando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os antebraços colocará as mãos na coxa, com uma batida.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A união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dos pés e a batida das mãos nas coxas deverão ser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executadas simultaneamente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.</a:t>
            </a:r>
            <a:endParaRPr lang="pt-BR" sz="3200" b="1" u="sng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21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0914" y="-81261"/>
            <a:ext cx="12070933" cy="646331"/>
          </a:xfrm>
          <a:prstGeom prst="rect">
            <a:avLst/>
          </a:prstGeom>
          <a:scene3d>
            <a:camera prst="perspectiveRelaxed"/>
            <a:lightRig rig="threePt" dir="t"/>
          </a:scene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r"/>
            <a:r>
              <a:rPr lang="pt-BR" sz="3600" b="1" dirty="0">
                <a:solidFill>
                  <a:srgbClr val="0000CC"/>
                </a:solidFill>
                <a:latin typeface="Stencil" panose="040409050D0802020404" pitchFamily="82" charset="0"/>
                <a:cs typeface="Arial" panose="020B0604020202020204" pitchFamily="34" charset="0"/>
              </a:rPr>
              <a:t>INSTRUÇÃO INDIVIDUAL SEM </a:t>
            </a:r>
            <a:r>
              <a:rPr lang="pt-BR" sz="3600" b="1" dirty="0" smtClean="0">
                <a:solidFill>
                  <a:srgbClr val="0000CC"/>
                </a:solidFill>
                <a:latin typeface="Stencil" panose="040409050D0802020404" pitchFamily="82" charset="0"/>
                <a:cs typeface="Arial" panose="020B0604020202020204" pitchFamily="34" charset="0"/>
              </a:rPr>
              <a:t>ARMA EM DESLOCAMENTO</a:t>
            </a:r>
            <a:endParaRPr lang="pt-BR" sz="3600" dirty="0">
              <a:solidFill>
                <a:srgbClr val="0000CC"/>
              </a:solidFill>
              <a:latin typeface="Stencil" panose="040409050D0802020404" pitchFamily="82" charset="0"/>
              <a:cs typeface="Arial" panose="020B0604020202020204" pitchFamily="34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8361306" y="5860768"/>
            <a:ext cx="4196862" cy="646331"/>
          </a:xfrm>
          <a:prstGeom prst="rect">
            <a:avLst/>
          </a:prstGeom>
          <a:noFill/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>
                <a:latin typeface="Stencil" panose="040409050D0802020404" pitchFamily="82" charset="0"/>
                <a:cs typeface="Arial" panose="020B0604020202020204" pitchFamily="34" charset="0"/>
              </a:rPr>
              <a:t>SGT PM DJANGO</a:t>
            </a:r>
            <a:endParaRPr lang="pt-BR" sz="3600" b="1" dirty="0">
              <a:latin typeface="Stencil" panose="040409050D0802020404" pitchFamily="8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71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-1" y="35736"/>
            <a:ext cx="1154567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Acelerado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”</a:t>
            </a:r>
          </a:p>
          <a:p>
            <a:pPr algn="just"/>
            <a:endParaRPr lang="pt-BR" sz="3200" b="1" u="sng" dirty="0" smtClean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pt-BR" sz="3200" b="1" i="1" u="sng" dirty="0">
                <a:latin typeface="Arial" pitchFamily="34" charset="0"/>
                <a:cs typeface="Arial" pitchFamily="34" charset="0"/>
              </a:rPr>
              <a:t>5</a:t>
            </a:r>
            <a:r>
              <a:rPr lang="pt-BR" sz="3200" b="1" i="1" u="sng" dirty="0" smtClean="0">
                <a:latin typeface="Arial" pitchFamily="34" charset="0"/>
                <a:cs typeface="Arial" pitchFamily="34" charset="0"/>
              </a:rPr>
              <a:t>- </a:t>
            </a:r>
            <a:r>
              <a:rPr lang="pt-BR" sz="3200" i="1" u="sng" dirty="0" smtClean="0">
                <a:latin typeface="Arial" pitchFamily="34" charset="0"/>
                <a:cs typeface="Arial" pitchFamily="34" charset="0"/>
              </a:rPr>
              <a:t>Passo sem cadência para o passo acelerado</a:t>
            </a: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Se a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tropa estiver marchando no passo sem cadência, antes do comando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de 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“ACELERADO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, MARCHE!”, 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comandar-se-á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“ORDINÁRIO, MARCHE!”.</a:t>
            </a:r>
            <a:endParaRPr lang="pt-BR" sz="3200" dirty="0" smtClean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51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-1" y="35736"/>
            <a:ext cx="11545670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de Estrada”</a:t>
            </a:r>
          </a:p>
          <a:p>
            <a:pPr algn="just"/>
            <a:endParaRPr lang="pt-BR" sz="3200" b="1" u="sng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Ao comando de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“PASSO DE ESTRADA, MARCHE!”,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homem marchará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no passo sem cadência podendo, no deslocamento, falar,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cantar, fumar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, beber e comer.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Para fazer com que a tropa retome o passo ordinário, </a:t>
            </a:r>
            <a:r>
              <a:rPr lang="pt-BR" sz="3200" dirty="0" err="1" smtClean="0">
                <a:latin typeface="Arial" pitchFamily="34" charset="0"/>
                <a:cs typeface="Arial" pitchFamily="34" charset="0"/>
              </a:rPr>
              <a:t>serlhe-á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 dado, primeiro, o comando de 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“SEM CADÊNCIA, MARCHE!”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 e, somente então, se comandará 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“ORDINÁRIO, MARCHE!”.</a:t>
            </a: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Alto - estando a tropa em “Passo de estrada”, comandar-se-á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</a:t>
            </a:r>
            <a:r>
              <a:rPr lang="pt-BR" sz="3200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SEM CADÊNCIA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, MARCHE!”,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antes de se comandar </a:t>
            </a:r>
            <a:r>
              <a:rPr lang="pt-BR" sz="3200" dirty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“ALTO!”.</a:t>
            </a:r>
            <a:endParaRPr lang="pt-BR" sz="3200" i="1" u="sng" dirty="0" smtClean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10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-1" y="35736"/>
            <a:ext cx="11545670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Marcha em “Passo 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de Estrada”</a:t>
            </a:r>
          </a:p>
          <a:p>
            <a:pPr algn="just"/>
            <a:endParaRPr lang="pt-BR" sz="3200" b="1" u="sng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O passo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de estrada não têm amplitude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e cadência regulares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, devendo-se, porém, evitar o passo muito rápido e curto,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que é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por demais fatigante.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aumento da velocidade deverá ser conseguido com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o aumento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da amplitude do passo e não com a aceleração da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cadência.</a:t>
            </a: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Uma tropa,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no passo de estrada, deverá percorrer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80 metros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por minuto ou seja, cerca de 106 passos de 75 centímetros.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25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-1" y="29271"/>
            <a:ext cx="1154566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Deslocamentos </a:t>
            </a:r>
            <a:r>
              <a:rPr lang="pt-BR" sz="3200" b="1" u="sng" dirty="0" smtClean="0">
                <a:latin typeface="Arial" pitchFamily="34" charset="0"/>
                <a:cs typeface="Arial" pitchFamily="34" charset="0"/>
              </a:rPr>
              <a:t>Curtos</a:t>
            </a:r>
          </a:p>
          <a:p>
            <a:pPr algn="just"/>
            <a:endParaRPr lang="pt-BR" sz="3200" b="1" dirty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itchFamily="34" charset="0"/>
                <a:cs typeface="Arial" pitchFamily="34" charset="0"/>
              </a:rPr>
              <a:t>Poderão ser executados ao comando de “TANTOS PASSOS EM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FRENTE! MARCHE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!”.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número de passos será sempre ímpar. </a:t>
            </a:r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itchFamily="34" charset="0"/>
                <a:cs typeface="Arial" pitchFamily="34" charset="0"/>
              </a:rPr>
              <a:t>À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voz de “MARCHE!”, o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homem romperá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a marcha no passo ordinário, dando tantos passos quantos tenham 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sido determinados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e fará alto, sem que para isso seja necessário novo comando</a:t>
            </a:r>
            <a:r>
              <a:rPr lang="pt-BR" sz="3200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algn="just"/>
            <a:endParaRPr lang="pt-BR" sz="3200" dirty="0" smtClean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OBS: recomenda-se o limite de (11 passos), além disso o comando será “ORDINARIO MARCHE!”.</a:t>
            </a:r>
            <a:endParaRPr lang="pt-BR" sz="3200" dirty="0">
              <a:solidFill>
                <a:srgbClr val="FFC00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80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642788" y="0"/>
            <a:ext cx="30075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u="sng" dirty="0">
                <a:latin typeface="Arial,Bold"/>
              </a:rPr>
              <a:t>Generalidades</a:t>
            </a:r>
            <a:endParaRPr lang="pt-BR" sz="3200" u="sng" dirty="0"/>
          </a:p>
        </p:txBody>
      </p:sp>
      <p:sp>
        <p:nvSpPr>
          <p:cNvPr id="5" name="Retângulo 4"/>
          <p:cNvSpPr/>
          <p:nvPr/>
        </p:nvSpPr>
        <p:spPr>
          <a:xfrm>
            <a:off x="1" y="584775"/>
            <a:ext cx="462500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dirty="0">
                <a:latin typeface="Arial" panose="020B0604020202020204" pitchFamily="34" charset="0"/>
              </a:rPr>
              <a:t>Os deslocamentos poderão ser feitos nos passos ordinários, sem cadencia </a:t>
            </a:r>
            <a:r>
              <a:rPr lang="pt-BR" sz="3200" dirty="0" smtClean="0">
                <a:latin typeface="Arial" panose="020B0604020202020204" pitchFamily="34" charset="0"/>
              </a:rPr>
              <a:t>e acelerado.</a:t>
            </a:r>
          </a:p>
          <a:p>
            <a:pPr algn="just"/>
            <a:r>
              <a:rPr lang="pt-BR" sz="3200" dirty="0" smtClean="0">
                <a:latin typeface="Arial" panose="020B0604020202020204" pitchFamily="34" charset="0"/>
              </a:rPr>
              <a:t> </a:t>
            </a:r>
          </a:p>
          <a:p>
            <a:pPr algn="just"/>
            <a:r>
              <a:rPr lang="pt-BR" sz="3200" dirty="0" smtClean="0">
                <a:latin typeface="Arial" panose="020B0604020202020204" pitchFamily="34" charset="0"/>
              </a:rPr>
              <a:t>O </a:t>
            </a:r>
            <a:r>
              <a:rPr lang="pt-BR" sz="3200" dirty="0">
                <a:latin typeface="Arial" panose="020B0604020202020204" pitchFamily="34" charset="0"/>
              </a:rPr>
              <a:t>numero de passos executado, em marcha ordinária e acelerado, </a:t>
            </a:r>
            <a:r>
              <a:rPr lang="pt-BR" sz="3200" dirty="0" smtClean="0">
                <a:latin typeface="Arial" panose="020B0604020202020204" pitchFamily="34" charset="0"/>
              </a:rPr>
              <a:t>por minuto </a:t>
            </a:r>
            <a:r>
              <a:rPr lang="pt-BR" sz="3200" dirty="0">
                <a:latin typeface="Arial" panose="020B0604020202020204" pitchFamily="34" charset="0"/>
              </a:rPr>
              <a:t>é chamado de cadencia.</a:t>
            </a:r>
            <a:endParaRPr lang="pt-BR" sz="3200" dirty="0"/>
          </a:p>
        </p:txBody>
      </p:sp>
      <p:pic>
        <p:nvPicPr>
          <p:cNvPr id="1026" name="Picture 2" descr="D:\DOCUMENTOS\A-ORDEM UNIDA\IMAGEM DE ORDEM UNIDA MILITAR - Pesquisa Google_arquivos\images_02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212" y="845031"/>
            <a:ext cx="6899458" cy="516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92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967751" y="0"/>
            <a:ext cx="30075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u="sng" dirty="0">
                <a:latin typeface="Arial,Bold"/>
              </a:rPr>
              <a:t>Generalidades</a:t>
            </a:r>
            <a:endParaRPr lang="pt-BR" sz="3200" u="sng" dirty="0"/>
          </a:p>
        </p:txBody>
      </p:sp>
      <p:sp>
        <p:nvSpPr>
          <p:cNvPr id="6" name="Retângulo 5"/>
          <p:cNvSpPr/>
          <p:nvPr/>
        </p:nvSpPr>
        <p:spPr>
          <a:xfrm>
            <a:off x="-2" y="574101"/>
            <a:ext cx="4943063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/>
              <a:t>Passo </a:t>
            </a:r>
            <a:r>
              <a:rPr lang="pt-BR" sz="3200" b="1" u="sng" dirty="0" smtClean="0"/>
              <a:t>ordinário </a:t>
            </a:r>
          </a:p>
          <a:p>
            <a:pPr algn="just"/>
            <a:endParaRPr lang="pt-BR" sz="3200" b="1" dirty="0" smtClean="0"/>
          </a:p>
          <a:p>
            <a:pPr algn="just"/>
            <a:r>
              <a:rPr lang="pt-BR" sz="3200" dirty="0" smtClean="0">
                <a:latin typeface="Arial" panose="020B0604020202020204" pitchFamily="34" charset="0"/>
              </a:rPr>
              <a:t>É </a:t>
            </a:r>
            <a:r>
              <a:rPr lang="pt-BR" sz="3200" dirty="0">
                <a:latin typeface="Arial" panose="020B0604020202020204" pitchFamily="34" charset="0"/>
              </a:rPr>
              <a:t>o passo com aproximadamente 75 cm de extensão, o homem conservará </a:t>
            </a:r>
            <a:r>
              <a:rPr lang="pt-BR" sz="3200" dirty="0" smtClean="0">
                <a:latin typeface="Arial" panose="020B0604020202020204" pitchFamily="34" charset="0"/>
              </a:rPr>
              <a:t>a atitude </a:t>
            </a:r>
            <a:r>
              <a:rPr lang="pt-BR" sz="3200" dirty="0">
                <a:latin typeface="Arial" panose="020B0604020202020204" pitchFamily="34" charset="0"/>
              </a:rPr>
              <a:t>marcial e numa cadência de 116 passos por minuto.</a:t>
            </a:r>
            <a:endParaRPr lang="pt-BR" sz="3200" dirty="0"/>
          </a:p>
        </p:txBody>
      </p:sp>
      <p:pic>
        <p:nvPicPr>
          <p:cNvPr id="3074" name="Picture 2" descr="D:\DOCUMENTOS\A-ORDEM UNIDA\IMAGEM DE ORDEM UNIDA MILITAR - Pesquisa Google_arquivos\images_36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044" y="1060173"/>
            <a:ext cx="6634625" cy="4969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1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4577"/>
            <a:ext cx="5772834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anose="020B0604020202020204" pitchFamily="34" charset="0"/>
              </a:rPr>
              <a:t>Passo sem </a:t>
            </a:r>
            <a:r>
              <a:rPr lang="pt-BR" sz="3200" b="1" u="sng" dirty="0" smtClean="0">
                <a:latin typeface="Arial" panose="020B0604020202020204" pitchFamily="34" charset="0"/>
              </a:rPr>
              <a:t>cadência</a:t>
            </a:r>
          </a:p>
          <a:p>
            <a:pPr algn="ctr"/>
            <a:endParaRPr lang="pt-BR" sz="3200" b="1" u="sng" dirty="0">
              <a:latin typeface="Arial" panose="020B0604020202020204" pitchFamily="34" charset="0"/>
            </a:endParaRPr>
          </a:p>
          <a:p>
            <a:pPr algn="just"/>
            <a:r>
              <a:rPr lang="pt-BR" sz="3200" dirty="0">
                <a:latin typeface="Arial" panose="020B0604020202020204" pitchFamily="34" charset="0"/>
              </a:rPr>
              <a:t>É o passo executado na amplitude que convém ao homem, de acordo com </a:t>
            </a:r>
            <a:r>
              <a:rPr lang="pt-BR" sz="3200" dirty="0" smtClean="0">
                <a:latin typeface="Arial" panose="020B0604020202020204" pitchFamily="34" charset="0"/>
              </a:rPr>
              <a:t>a sua </a:t>
            </a:r>
            <a:r>
              <a:rPr lang="pt-BR" sz="3200" dirty="0">
                <a:latin typeface="Arial" panose="020B0604020202020204" pitchFamily="34" charset="0"/>
              </a:rPr>
              <a:t>conformação física e com o terreno. </a:t>
            </a:r>
            <a:endParaRPr lang="pt-BR" sz="3200" dirty="0" smtClean="0">
              <a:latin typeface="Arial" panose="020B0604020202020204" pitchFamily="34" charset="0"/>
            </a:endParaRPr>
          </a:p>
          <a:p>
            <a:pPr algn="just"/>
            <a:endParaRPr lang="pt-BR" sz="3200" dirty="0" smtClean="0">
              <a:latin typeface="Arial" panose="020B0604020202020204" pitchFamily="34" charset="0"/>
            </a:endParaRPr>
          </a:p>
          <a:p>
            <a:pPr algn="just"/>
            <a:r>
              <a:rPr lang="pt-BR" sz="3200" dirty="0" smtClean="0">
                <a:latin typeface="Arial" panose="020B0604020202020204" pitchFamily="34" charset="0"/>
              </a:rPr>
              <a:t>O </a:t>
            </a:r>
            <a:r>
              <a:rPr lang="pt-BR" sz="3200" dirty="0">
                <a:latin typeface="Arial" panose="020B0604020202020204" pitchFamily="34" charset="0"/>
              </a:rPr>
              <a:t>homem é obrigado a conservar a </a:t>
            </a:r>
            <a:r>
              <a:rPr lang="pt-BR" sz="3200" dirty="0" smtClean="0">
                <a:latin typeface="Arial" panose="020B0604020202020204" pitchFamily="34" charset="0"/>
              </a:rPr>
              <a:t>atitude correta</a:t>
            </a:r>
            <a:r>
              <a:rPr lang="pt-BR" sz="3200" dirty="0">
                <a:latin typeface="Arial" panose="020B0604020202020204" pitchFamily="34" charset="0"/>
              </a:rPr>
              <a:t>, à distância e o alinhamento.</a:t>
            </a:r>
            <a:endParaRPr lang="pt-BR" sz="3200" dirty="0"/>
          </a:p>
        </p:txBody>
      </p:sp>
      <p:pic>
        <p:nvPicPr>
          <p:cNvPr id="4098" name="Picture 2" descr="D:\DOCUMENTOS\A-ORDEM UNIDA\IMAGEM DE ORDEM UNIDA MILITAR - Pesquisa Google_arquivos\images_56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48" y="1094954"/>
            <a:ext cx="5809721" cy="4351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961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4577"/>
            <a:ext cx="5772834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itchFamily="34" charset="0"/>
                <a:cs typeface="Arial" pitchFamily="34" charset="0"/>
              </a:rPr>
              <a:t>Passo </a:t>
            </a:r>
            <a:r>
              <a:rPr lang="pt-BR" sz="3200" b="1" u="sng" dirty="0" smtClean="0">
                <a:latin typeface="Arial" panose="020B0604020202020204" pitchFamily="34" charset="0"/>
                <a:cs typeface="Arial" pitchFamily="34" charset="0"/>
              </a:rPr>
              <a:t>de Estrada</a:t>
            </a:r>
          </a:p>
          <a:p>
            <a:pPr algn="ctr"/>
            <a:endParaRPr lang="pt-BR" sz="3200" b="1" u="sng" dirty="0" smtClean="0">
              <a:latin typeface="Arial" panose="020B0604020202020204" pitchFamily="34" charset="0"/>
              <a:cs typeface="Arial" pitchFamily="34" charset="0"/>
            </a:endParaRPr>
          </a:p>
          <a:p>
            <a:pPr algn="just"/>
            <a:r>
              <a:rPr lang="pt-BR" sz="3200" dirty="0" smtClean="0">
                <a:latin typeface="Arial" pitchFamily="34" charset="0"/>
                <a:cs typeface="Arial" pitchFamily="34" charset="0"/>
              </a:rPr>
              <a:t>É o 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passo sem cadência em que não há a obrigação de conservar a mesma atitude do passo sem cadência, propriamente dito, embora o homem tenha que manter seu lugar em forma e a regularidade da marcha</a:t>
            </a:r>
            <a:endParaRPr lang="pt-BR" sz="3200" b="1" u="sng" dirty="0" smtClean="0">
              <a:latin typeface="Arial" panose="020B0604020202020204" pitchFamily="34" charset="0"/>
              <a:cs typeface="Arial" pitchFamily="34" charset="0"/>
            </a:endParaRPr>
          </a:p>
          <a:p>
            <a:pPr algn="just"/>
            <a:endParaRPr lang="pt-BR" sz="3200" b="1" u="sng" dirty="0">
              <a:latin typeface="Arial" panose="020B0604020202020204" pitchFamily="34" charset="0"/>
              <a:cs typeface="Arial" pitchFamily="34" charset="0"/>
            </a:endParaRPr>
          </a:p>
          <a:p>
            <a:pPr algn="just"/>
            <a:r>
              <a:rPr lang="pt-BR" sz="3200" dirty="0" smtClean="0">
                <a:latin typeface="Arial" panose="020B0604020202020204" pitchFamily="34" charset="0"/>
                <a:cs typeface="Arial" pitchFamily="34" charset="0"/>
              </a:rPr>
              <a:t>.</a:t>
            </a:r>
            <a:endParaRPr lang="pt-BR" sz="32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 descr="D:\DOCUMENTOS\A-ORDEM UNIDA\IMAGEM DE ORDEM UNIDA MILITAR - Pesquisa Google_arquivos\images_56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948" y="1094954"/>
            <a:ext cx="5809721" cy="4351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730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0" y="451040"/>
            <a:ext cx="577283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anose="020B0604020202020204" pitchFamily="34" charset="0"/>
              </a:rPr>
              <a:t>Passo </a:t>
            </a:r>
            <a:r>
              <a:rPr lang="pt-BR" sz="3200" b="1" u="sng" dirty="0" smtClean="0">
                <a:latin typeface="Arial" panose="020B0604020202020204" pitchFamily="34" charset="0"/>
              </a:rPr>
              <a:t>acelerado</a:t>
            </a:r>
          </a:p>
          <a:p>
            <a:pPr algn="ctr"/>
            <a:endParaRPr lang="pt-BR" sz="3200" b="1" u="sng" dirty="0">
              <a:latin typeface="Arial" panose="020B0604020202020204" pitchFamily="34" charset="0"/>
            </a:endParaRPr>
          </a:p>
          <a:p>
            <a:pPr algn="just"/>
            <a:r>
              <a:rPr lang="pt-BR" sz="3200" dirty="0">
                <a:latin typeface="Arial" panose="020B0604020202020204" pitchFamily="34" charset="0"/>
              </a:rPr>
              <a:t>É o passo executado com a extensão de 75 a 80 cm, conforme o terreno </a:t>
            </a:r>
            <a:r>
              <a:rPr lang="pt-BR" sz="3200" dirty="0" smtClean="0">
                <a:latin typeface="Arial" panose="020B0604020202020204" pitchFamily="34" charset="0"/>
              </a:rPr>
              <a:t>e numa </a:t>
            </a:r>
            <a:r>
              <a:rPr lang="pt-BR" sz="3200" dirty="0">
                <a:latin typeface="Arial" panose="020B0604020202020204" pitchFamily="34" charset="0"/>
              </a:rPr>
              <a:t>cadência de 180 passos por minuto.</a:t>
            </a:r>
            <a:endParaRPr lang="pt-BR" sz="3200" dirty="0"/>
          </a:p>
        </p:txBody>
      </p:sp>
      <p:pic>
        <p:nvPicPr>
          <p:cNvPr id="5122" name="Picture 2" descr="D:\DOCUMENTOS\A-ORDEM UNIDA\IMAGEM DE ORDEM UNIDA MILITAR - Pesquisa Google_arquivos\images_48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928" y="725330"/>
            <a:ext cx="5746741" cy="380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21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-4"/>
            <a:ext cx="621527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 smtClean="0">
                <a:latin typeface="Arial" panose="020B0604020202020204" pitchFamily="34" charset="0"/>
              </a:rPr>
              <a:t>Marchas</a:t>
            </a:r>
          </a:p>
          <a:p>
            <a:pPr algn="just"/>
            <a:endParaRPr lang="pt-BR" sz="3200" b="1" dirty="0">
              <a:latin typeface="Arial" panose="020B0604020202020204" pitchFamily="34" charset="0"/>
            </a:endParaRPr>
          </a:p>
          <a:p>
            <a:pPr algn="just"/>
            <a:r>
              <a:rPr lang="pt-BR" sz="3200" dirty="0">
                <a:latin typeface="Arial" panose="020B0604020202020204" pitchFamily="34" charset="0"/>
              </a:rPr>
              <a:t>O rompimento da marcha é feito sempre com o pé esquerdo partindo </a:t>
            </a:r>
            <a:r>
              <a:rPr lang="pt-BR" sz="3200" dirty="0" smtClean="0">
                <a:latin typeface="Arial" panose="020B0604020202020204" pitchFamily="34" charset="0"/>
              </a:rPr>
              <a:t>da posição </a:t>
            </a:r>
            <a:r>
              <a:rPr lang="pt-BR" sz="3200" dirty="0">
                <a:latin typeface="Arial" panose="020B0604020202020204" pitchFamily="34" charset="0"/>
              </a:rPr>
              <a:t>de “SENTIDO” e ao comando de </a:t>
            </a:r>
            <a:r>
              <a:rPr lang="pt-BR" sz="3200" dirty="0">
                <a:solidFill>
                  <a:srgbClr val="FFFF00"/>
                </a:solidFill>
                <a:latin typeface="Arial" panose="020B0604020202020204" pitchFamily="34" charset="0"/>
              </a:rPr>
              <a:t>“ORDINÁRIO(SEM CADENCIA </a:t>
            </a:r>
            <a:r>
              <a:rPr lang="pt-BR" sz="3200" dirty="0" smtClean="0">
                <a:solidFill>
                  <a:srgbClr val="FFFF00"/>
                </a:solidFill>
                <a:latin typeface="Arial" panose="020B0604020202020204" pitchFamily="34" charset="0"/>
              </a:rPr>
              <a:t>OU ACELERADO</a:t>
            </a:r>
            <a:r>
              <a:rPr lang="pt-BR" sz="3200" dirty="0">
                <a:solidFill>
                  <a:srgbClr val="FFFF00"/>
                </a:solidFill>
                <a:latin typeface="Arial" panose="020B0604020202020204" pitchFamily="34" charset="0"/>
              </a:rPr>
              <a:t>), MARCHE!”. </a:t>
            </a:r>
            <a:endParaRPr lang="pt-BR" sz="3200" dirty="0" smtClean="0">
              <a:solidFill>
                <a:srgbClr val="FFFF00"/>
              </a:solidFill>
              <a:latin typeface="Arial" panose="020B0604020202020204" pitchFamily="34" charset="0"/>
            </a:endParaRPr>
          </a:p>
          <a:p>
            <a:pPr algn="just"/>
            <a:endParaRPr lang="pt-BR" sz="3200" dirty="0" smtClean="0">
              <a:latin typeface="Arial" panose="020B0604020202020204" pitchFamily="34" charset="0"/>
            </a:endParaRPr>
          </a:p>
        </p:txBody>
      </p:sp>
      <p:pic>
        <p:nvPicPr>
          <p:cNvPr id="6146" name="Picture 2" descr="D:\DOCUMENTOS\A-ORDEM UNIDA\IMAGEM DE ORDEM UNIDA MILITAR - Pesquisa Google_arquivos\images_74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2" r="5839" b="21476"/>
          <a:stretch/>
        </p:blipFill>
        <p:spPr bwMode="auto">
          <a:xfrm>
            <a:off x="6274588" y="-5"/>
            <a:ext cx="5271082" cy="35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0" y="4797568"/>
            <a:ext cx="1154566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dirty="0">
                <a:latin typeface="Arial" panose="020B0604020202020204" pitchFamily="34" charset="0"/>
              </a:rPr>
              <a:t>Estando a tropa na posição de </a:t>
            </a:r>
            <a:r>
              <a:rPr lang="pt-BR" sz="3200" dirty="0">
                <a:solidFill>
                  <a:srgbClr val="FFFF00"/>
                </a:solidFill>
                <a:latin typeface="Arial" panose="020B0604020202020204" pitchFamily="34" charset="0"/>
              </a:rPr>
              <a:t>“DESCANÇAR”, </a:t>
            </a:r>
            <a:r>
              <a:rPr lang="pt-BR" sz="3200" dirty="0">
                <a:latin typeface="Arial" panose="020B0604020202020204" pitchFamily="34" charset="0"/>
              </a:rPr>
              <a:t>ao comando de </a:t>
            </a:r>
            <a:r>
              <a:rPr lang="pt-BR" sz="3200" dirty="0">
                <a:solidFill>
                  <a:srgbClr val="FFFF00"/>
                </a:solidFill>
                <a:latin typeface="Arial" panose="020B0604020202020204" pitchFamily="34" charset="0"/>
              </a:rPr>
              <a:t>“ORDINÁRIO (SEM CADENCIA OU ACELERADO), MARCHE!”, </a:t>
            </a:r>
            <a:r>
              <a:rPr lang="pt-BR" sz="3200" dirty="0">
                <a:latin typeface="Arial" panose="020B0604020202020204" pitchFamily="34" charset="0"/>
              </a:rPr>
              <a:t>os homens tomarão a posição de </a:t>
            </a:r>
            <a:r>
              <a:rPr lang="pt-BR" sz="3200" dirty="0">
                <a:solidFill>
                  <a:srgbClr val="FFFF00"/>
                </a:solidFill>
                <a:latin typeface="Arial" panose="020B0604020202020204" pitchFamily="34" charset="0"/>
              </a:rPr>
              <a:t>“SENTIDO” </a:t>
            </a:r>
            <a:r>
              <a:rPr lang="pt-BR" sz="3200" dirty="0">
                <a:latin typeface="Arial" panose="020B0604020202020204" pitchFamily="34" charset="0"/>
              </a:rPr>
              <a:t>e romperão a marcha, à voz de </a:t>
            </a:r>
            <a:r>
              <a:rPr lang="pt-BR" sz="3200" dirty="0">
                <a:solidFill>
                  <a:srgbClr val="FFFF00"/>
                </a:solidFill>
                <a:latin typeface="Arial" panose="020B0604020202020204" pitchFamily="34" charset="0"/>
              </a:rPr>
              <a:t>“MARCHE!”</a:t>
            </a:r>
            <a:endParaRPr lang="pt-BR" sz="3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474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 rot="16200000">
            <a:off x="8439833" y="3105833"/>
            <a:ext cx="6858004" cy="646331"/>
          </a:xfrm>
          <a:prstGeom prst="rect">
            <a:avLst/>
          </a:prstGeom>
        </p:spPr>
        <p:style>
          <a:lnRef idx="1">
            <a:schemeClr val="dk1"/>
          </a:lnRef>
          <a:fillRef idx="1002">
            <a:schemeClr val="lt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</a:rPr>
              <a:t>Passos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 rot="16200000">
            <a:off x="11170157" y="6020821"/>
            <a:ext cx="13973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dirty="0" smtClean="0">
                <a:solidFill>
                  <a:schemeClr val="bg2"/>
                </a:solidFill>
                <a:latin typeface="Brush Script MT" panose="03060802040406070304" pitchFamily="66" charset="0"/>
                <a:cs typeface="Arial" panose="020B0604020202020204" pitchFamily="34" charset="0"/>
              </a:rPr>
              <a:t>SGT PM DJANGO</a:t>
            </a:r>
            <a:endParaRPr lang="pt-BR" sz="1200" b="1" i="1" dirty="0">
              <a:solidFill>
                <a:schemeClr val="bg2"/>
              </a:solidFill>
              <a:latin typeface="Brush Script MT" panose="03060802040406070304" pitchFamily="66" charset="0"/>
              <a:cs typeface="Arial" panose="020B0604020202020204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0" y="25026"/>
            <a:ext cx="8163339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u="sng" dirty="0">
                <a:latin typeface="Arial" panose="020B0604020202020204" pitchFamily="34" charset="0"/>
              </a:rPr>
              <a:t>Marcha em “passo ordinário</a:t>
            </a:r>
            <a:r>
              <a:rPr lang="pt-BR" sz="3200" b="1" u="sng" dirty="0" smtClean="0">
                <a:latin typeface="Arial" panose="020B0604020202020204" pitchFamily="34" charset="0"/>
              </a:rPr>
              <a:t>”</a:t>
            </a:r>
            <a:endParaRPr lang="pt-BR" sz="3200" b="1" u="sng" dirty="0">
              <a:latin typeface="Arial" panose="020B0604020202020204" pitchFamily="34" charset="0"/>
            </a:endParaRPr>
          </a:p>
          <a:p>
            <a:pPr algn="just"/>
            <a:r>
              <a:rPr lang="pt-BR" sz="3200" b="1" i="1" u="sng" dirty="0">
                <a:latin typeface="Arial" panose="020B0604020202020204" pitchFamily="34" charset="0"/>
              </a:rPr>
              <a:t>1- </a:t>
            </a:r>
            <a:r>
              <a:rPr lang="pt-BR" sz="3200" i="1" u="sng" dirty="0">
                <a:latin typeface="Arial" panose="020B0604020202020204" pitchFamily="34" charset="0"/>
              </a:rPr>
              <a:t>Rompimento </a:t>
            </a:r>
            <a:endParaRPr lang="pt-BR" sz="3200" i="1" u="sng" dirty="0" smtClean="0">
              <a:latin typeface="Arial" panose="020B0604020202020204" pitchFamily="34" charset="0"/>
            </a:endParaRP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anose="020B0604020202020204" pitchFamily="34" charset="0"/>
              </a:rPr>
              <a:t>Ao comando de </a:t>
            </a:r>
            <a:r>
              <a:rPr lang="pt-BR" sz="3200" dirty="0">
                <a:solidFill>
                  <a:srgbClr val="FFFF00"/>
                </a:solidFill>
                <a:latin typeface="Arial" panose="020B0604020202020204" pitchFamily="34" charset="0"/>
              </a:rPr>
              <a:t>“ORDINARIO MARCHE</a:t>
            </a:r>
            <a:r>
              <a:rPr lang="pt-BR" sz="3200" dirty="0" smtClean="0">
                <a:solidFill>
                  <a:srgbClr val="FFFF00"/>
                </a:solidFill>
                <a:latin typeface="Arial" panose="020B0604020202020204" pitchFamily="34" charset="0"/>
              </a:rPr>
              <a:t>!”,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anose="020B0604020202020204" pitchFamily="34" charset="0"/>
              </a:rPr>
              <a:t>Rompendo com pé esquerdo!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anose="020B0604020202020204" pitchFamily="34" charset="0"/>
              </a:rPr>
              <a:t>Batendo </a:t>
            </a:r>
            <a:r>
              <a:rPr lang="pt-BR" sz="3200" dirty="0">
                <a:latin typeface="Arial" panose="020B0604020202020204" pitchFamily="34" charset="0"/>
              </a:rPr>
              <a:t>no </a:t>
            </a:r>
            <a:r>
              <a:rPr lang="pt-BR" sz="3200" dirty="0" smtClean="0">
                <a:latin typeface="Arial" panose="020B0604020202020204" pitchFamily="34" charset="0"/>
              </a:rPr>
              <a:t>solo!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anose="020B0604020202020204" pitchFamily="34" charset="0"/>
              </a:rPr>
              <a:t>O </a:t>
            </a:r>
            <a:r>
              <a:rPr lang="pt-BR" sz="3200" dirty="0">
                <a:latin typeface="Arial" panose="020B0604020202020204" pitchFamily="34" charset="0"/>
              </a:rPr>
              <a:t>braço direito, flexionando-o para </a:t>
            </a:r>
            <a:r>
              <a:rPr lang="pt-BR" sz="3200" dirty="0" smtClean="0">
                <a:latin typeface="Arial" panose="020B0604020202020204" pitchFamily="34" charset="0"/>
              </a:rPr>
              <a:t>cima!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anose="020B0604020202020204" pitchFamily="34" charset="0"/>
              </a:rPr>
              <a:t>Projetará </a:t>
            </a:r>
            <a:r>
              <a:rPr lang="pt-BR" sz="3200" dirty="0">
                <a:latin typeface="Arial" panose="020B0604020202020204" pitchFamily="34" charset="0"/>
              </a:rPr>
              <a:t>para trás o braço esquerdo </a:t>
            </a:r>
            <a:r>
              <a:rPr lang="pt-BR" sz="3200" dirty="0" smtClean="0">
                <a:latin typeface="Arial" panose="020B0604020202020204" pitchFamily="34" charset="0"/>
              </a:rPr>
              <a:t>distendido!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>
                <a:latin typeface="Arial" panose="020B0604020202020204" pitchFamily="34" charset="0"/>
              </a:rPr>
              <a:t>Levará, em seguida, o pé direito à </a:t>
            </a:r>
            <a:r>
              <a:rPr lang="pt-BR" sz="3200" dirty="0" smtClean="0">
                <a:latin typeface="Arial" panose="020B0604020202020204" pitchFamily="34" charset="0"/>
              </a:rPr>
              <a:t>frente!</a:t>
            </a:r>
          </a:p>
          <a:p>
            <a:pPr marL="457200" indent="-457200" algn="just">
              <a:buFont typeface="Wingdings" pitchFamily="2" charset="2"/>
              <a:buChar char="v"/>
            </a:pPr>
            <a:r>
              <a:rPr lang="pt-BR" sz="3200" dirty="0" smtClean="0">
                <a:latin typeface="Arial" panose="020B0604020202020204" pitchFamily="34" charset="0"/>
              </a:rPr>
              <a:t>Ao </a:t>
            </a:r>
            <a:r>
              <a:rPr lang="pt-BR" sz="3200" dirty="0">
                <a:latin typeface="Arial" panose="020B0604020202020204" pitchFamily="34" charset="0"/>
              </a:rPr>
              <a:t>mesmo tempo em que inverterá a posição dos </a:t>
            </a:r>
            <a:r>
              <a:rPr lang="pt-BR" sz="3200" dirty="0" smtClean="0">
                <a:latin typeface="Arial" panose="020B0604020202020204" pitchFamily="34" charset="0"/>
              </a:rPr>
              <a:t>braços!</a:t>
            </a:r>
            <a:endParaRPr lang="pt-BR" sz="3200" dirty="0"/>
          </a:p>
          <a:p>
            <a:pPr algn="just"/>
            <a:endParaRPr lang="pt-BR" sz="3200" dirty="0">
              <a:latin typeface="Arial" panose="020B0604020202020204" pitchFamily="34" charset="0"/>
            </a:endParaRPr>
          </a:p>
        </p:txBody>
      </p:sp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2075499"/>
              </p:ext>
            </p:extLst>
          </p:nvPr>
        </p:nvGraphicFramePr>
        <p:xfrm>
          <a:off x="8388625" y="36749"/>
          <a:ext cx="3157044" cy="13019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0" name="Objeto de Shell de Gerenciador" showAsIcon="1" r:id="rId3" imgW="4839840" imgH="685800" progId="Package">
                  <p:embed/>
                </p:oleObj>
              </mc:Choice>
              <mc:Fallback>
                <p:oleObj name="Objeto de Shell de Gerenciador" showAsIcon="1" r:id="rId3" imgW="4839840" imgH="685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8625" y="36749"/>
                        <a:ext cx="3157044" cy="13019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0888" y="1848679"/>
            <a:ext cx="3264782" cy="5009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613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tia">
  <a:themeElements>
    <a:clrScheme name="Slice">
      <a:dk1>
        <a:sysClr val="windowText" lastClr="000000"/>
      </a:dk1>
      <a:lt1>
        <a:sysClr val="window" lastClr="FFFFFF"/>
      </a:lt1>
      <a:dk2>
        <a:srgbClr val="AD2E03"/>
      </a:dk2>
      <a:lt2>
        <a:srgbClr val="D75626"/>
      </a:lt2>
      <a:accent1>
        <a:srgbClr val="760603"/>
      </a:accent1>
      <a:accent2>
        <a:srgbClr val="FA9C1F"/>
      </a:accent2>
      <a:accent3>
        <a:srgbClr val="D9BB55"/>
      </a:accent3>
      <a:accent4>
        <a:srgbClr val="829551"/>
      </a:accent4>
      <a:accent5>
        <a:srgbClr val="58A28B"/>
      </a:accent5>
      <a:accent6>
        <a:srgbClr val="426480"/>
      </a:accent6>
      <a:hlink>
        <a:srgbClr val="460402"/>
      </a:hlink>
      <a:folHlink>
        <a:srgbClr val="991111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lice" id="{0507925B-6AC9-4358-8E18-C330545D08F8}" vid="{2903AAAE-3EA5-424A-B142-CC51DC1F897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4799</TotalTime>
  <Words>1390</Words>
  <Application>Microsoft Office PowerPoint</Application>
  <PresentationFormat>Personalizar</PresentationFormat>
  <Paragraphs>181</Paragraphs>
  <Slides>23</Slides>
  <Notes>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5" baseType="lpstr">
      <vt:lpstr>Fatia</vt:lpstr>
      <vt:lpstr>Objeto de Shell de Gerenciador</vt:lpstr>
      <vt:lpstr>INTRODUÇÃO A ORDEM UNIDA (4) CFS/CEFS 2022 INSTRUÇÃO INDIVIDUAL SEM ARMA EM DESLOCAMENTO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Tiago Sobrinho</cp:lastModifiedBy>
  <cp:revision>48</cp:revision>
  <dcterms:created xsi:type="dcterms:W3CDTF">2015-02-02T15:33:01Z</dcterms:created>
  <dcterms:modified xsi:type="dcterms:W3CDTF">2022-05-21T14:50:32Z</dcterms:modified>
</cp:coreProperties>
</file>

<file path=docProps/thumbnail.jpeg>
</file>